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60" r:id="rId2"/>
    <p:sldId id="256" r:id="rId3"/>
    <p:sldId id="261" r:id="rId4"/>
    <p:sldId id="269" r:id="rId5"/>
    <p:sldId id="270" r:id="rId6"/>
    <p:sldId id="271" r:id="rId7"/>
    <p:sldId id="272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7394D-09D9-4733-88C4-58474488CBDB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99605-00FF-426C-8862-926875703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E158562-B457-4EBB-B4FD-EA7FC93BE36E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2A6F925-BE86-42B8-B949-6AF72CA8BB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F925-BE86-42B8-B949-6AF72CA8BB8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F925-BE86-42B8-B949-6AF72CA8BB8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F925-BE86-42B8-B949-6AF72CA8BB8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F925-BE86-42B8-B949-6AF72CA8BB8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F925-BE86-42B8-B949-6AF72CA8BB8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F925-BE86-42B8-B949-6AF72CA8BB8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F925-BE86-42B8-B949-6AF72CA8BB8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EE1684-BDD8-4803-B0D9-EA8CD3C0EA37}" type="datetimeFigureOut">
              <a:rPr lang="en-US" smtClean="0"/>
              <a:pPr/>
              <a:t>5/31/2010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7C53F0-0EBD-4155-8207-66988AF49C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NWS Eastern Region </a:t>
            </a:r>
          </a:p>
          <a:p>
            <a:r>
              <a:rPr lang="en-US" dirty="0" smtClean="0"/>
              <a:t>Hydrologic Services Division</a:t>
            </a:r>
          </a:p>
          <a:p>
            <a:r>
              <a:rPr lang="en-US" i="1" dirty="0" smtClean="0"/>
              <a:t>George McKillop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Collaborative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579438"/>
          </a:xfrm>
        </p:spPr>
        <p:txBody>
          <a:bodyPr>
            <a:noAutofit/>
          </a:bodyPr>
          <a:lstStyle/>
          <a:p>
            <a:pPr algn="ctr"/>
            <a:r>
              <a:rPr lang="en-US" u="sng" dirty="0" smtClean="0"/>
              <a:t>Outline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365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Formal Grant Programs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Collaborative Organizations</a:t>
            </a:r>
          </a:p>
          <a:p>
            <a:pPr>
              <a:lnSpc>
                <a:spcPct val="160000"/>
              </a:lnSpc>
            </a:pPr>
            <a:r>
              <a:rPr lang="en-US" sz="2800" dirty="0" smtClean="0"/>
              <a:t>CHPS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Collaborative Research Model – </a:t>
            </a:r>
            <a:r>
              <a:rPr lang="en-US" sz="2800" i="1" dirty="0" smtClean="0"/>
              <a:t>O2R2O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Funding Opportunities</a:t>
            </a:r>
            <a:endParaRPr lang="en-US" u="sng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CSTAR</a:t>
            </a:r>
            <a:endParaRPr lang="en-US" sz="2000" dirty="0" smtClean="0"/>
          </a:p>
          <a:p>
            <a:r>
              <a:rPr lang="en-US" sz="2800" dirty="0" smtClean="0"/>
              <a:t>COMET</a:t>
            </a:r>
          </a:p>
          <a:p>
            <a:r>
              <a:rPr lang="en-US" sz="2800" dirty="0" smtClean="0"/>
              <a:t>OHD – AHPS Innovation Theme Team</a:t>
            </a:r>
            <a:endParaRPr lang="en-US" sz="2800" i="1" dirty="0" smtClean="0"/>
          </a:p>
          <a:p>
            <a:r>
              <a:rPr lang="en-US" sz="2800" dirty="0" smtClean="0"/>
              <a:t>NOAA Grants (</a:t>
            </a:r>
            <a:r>
              <a:rPr lang="en-US" sz="2800" i="1" dirty="0" smtClean="0"/>
              <a:t>Climate, Sea Grant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Congressional Directed Earmarks</a:t>
            </a:r>
          </a:p>
          <a:p>
            <a:r>
              <a:rPr lang="en-US" sz="2800" dirty="0" smtClean="0"/>
              <a:t>Other agencies</a:t>
            </a:r>
          </a:p>
          <a:p>
            <a:pPr lvl="1"/>
            <a:r>
              <a:rPr lang="en-US" i="1" dirty="0" smtClean="0"/>
              <a:t>NSF</a:t>
            </a:r>
          </a:p>
          <a:p>
            <a:pPr lvl="1"/>
            <a:r>
              <a:rPr lang="en-US" i="1" dirty="0" smtClean="0"/>
              <a:t>EPA</a:t>
            </a:r>
          </a:p>
          <a:p>
            <a:pPr lvl="1"/>
            <a:r>
              <a:rPr lang="en-US" i="1" dirty="0" smtClean="0"/>
              <a:t>NASA</a:t>
            </a:r>
          </a:p>
          <a:p>
            <a:pPr lvl="1"/>
            <a:r>
              <a:rPr lang="en-US" i="1" dirty="0" smtClean="0"/>
              <a:t>USGS</a:t>
            </a:r>
          </a:p>
          <a:p>
            <a:pPr lvl="1"/>
            <a:endParaRPr lang="en-US" dirty="0" smtClean="0"/>
          </a:p>
          <a:p>
            <a:endParaRPr lang="en-US" sz="2400" dirty="0" smtClean="0"/>
          </a:p>
          <a:p>
            <a:pPr>
              <a:buNone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Collaborative Organizations</a:t>
            </a:r>
            <a:endParaRPr lang="en-US" u="sng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NOAA Cooperative Institutes</a:t>
            </a:r>
          </a:p>
          <a:p>
            <a:r>
              <a:rPr lang="en-US" sz="2800" dirty="0" smtClean="0"/>
              <a:t>NOAA Regional Collaboration Teams </a:t>
            </a:r>
            <a:r>
              <a:rPr lang="en-US" sz="2800" i="1" dirty="0" smtClean="0"/>
              <a:t>(RECO)</a:t>
            </a:r>
          </a:p>
          <a:p>
            <a:pPr lvl="1"/>
            <a:r>
              <a:rPr lang="en-US" i="1" dirty="0" smtClean="0"/>
              <a:t>NART &amp; SECART</a:t>
            </a:r>
          </a:p>
          <a:p>
            <a:pPr lvl="1"/>
            <a:r>
              <a:rPr lang="en-US" i="1" dirty="0" smtClean="0"/>
              <a:t>Sub-regional groups – NOAA in the Carolinas; in New England</a:t>
            </a:r>
          </a:p>
          <a:p>
            <a:r>
              <a:rPr lang="en-US" sz="2800" dirty="0" smtClean="0"/>
              <a:t>River Basin Commissions</a:t>
            </a:r>
          </a:p>
          <a:p>
            <a:r>
              <a:rPr lang="en-US" sz="2800" dirty="0" smtClean="0"/>
              <a:t>Customer Advisory Board </a:t>
            </a:r>
            <a:r>
              <a:rPr lang="en-US" sz="2800" i="1" dirty="0" smtClean="0"/>
              <a:t>(CAB)</a:t>
            </a:r>
          </a:p>
          <a:p>
            <a:r>
              <a:rPr lang="en-US" sz="2800" dirty="0" smtClean="0"/>
              <a:t>Federal “Water” Partners </a:t>
            </a:r>
            <a:r>
              <a:rPr lang="en-US" sz="2800" i="1" dirty="0" smtClean="0"/>
              <a:t>(USGS, USACE)</a:t>
            </a:r>
          </a:p>
          <a:p>
            <a:r>
              <a:rPr lang="en-US" sz="2800" dirty="0" smtClean="0"/>
              <a:t>Association of Floodplain Management </a:t>
            </a:r>
            <a:r>
              <a:rPr lang="en-US" sz="2800" i="1" dirty="0" smtClean="0"/>
              <a:t>(ASFPM)</a:t>
            </a:r>
          </a:p>
          <a:p>
            <a:r>
              <a:rPr lang="en-US" sz="2800" dirty="0" smtClean="0"/>
              <a:t>Universities Council On Water Resources </a:t>
            </a:r>
            <a:r>
              <a:rPr lang="en-US" sz="2800" i="1" dirty="0" smtClean="0"/>
              <a:t>(UCOWR)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CHPS</a:t>
            </a:r>
            <a:endParaRPr lang="en-US" u="sng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7772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CHPS?  Collaboration Opportunity?</a:t>
            </a:r>
            <a:endParaRPr lang="en-US" sz="3200" i="1" dirty="0" smtClean="0"/>
          </a:p>
          <a:p>
            <a:r>
              <a:rPr lang="en-US" sz="3200" dirty="0" smtClean="0"/>
              <a:t>Community Hydrologic Prediction System</a:t>
            </a:r>
          </a:p>
          <a:p>
            <a:pPr lvl="1"/>
            <a:r>
              <a:rPr lang="en-US" dirty="0" smtClean="0"/>
              <a:t>Water Resources Forecasting Program: </a:t>
            </a:r>
            <a:r>
              <a:rPr lang="en-US" i="1" dirty="0" smtClean="0"/>
              <a:t>“CHPS will engage NOAA and the external (federal and non-federal) research community to advance water prediction science  …. and will augment NOAA’s capabilities to produce higher resolution water quantity and quality forecasts and information.”</a:t>
            </a:r>
            <a:r>
              <a:rPr lang="en-US" dirty="0" smtClean="0"/>
              <a:t>   - </a:t>
            </a:r>
            <a:r>
              <a:rPr lang="en-US" sz="2000" dirty="0" smtClean="0"/>
              <a:t>Gary Carter</a:t>
            </a:r>
          </a:p>
          <a:p>
            <a:r>
              <a:rPr lang="en-US" sz="2800" dirty="0" smtClean="0"/>
              <a:t>NYCDEP Operations Support Tool </a:t>
            </a:r>
            <a:r>
              <a:rPr lang="en-US" sz="2800" i="1" dirty="0" smtClean="0"/>
              <a:t>(OST)</a:t>
            </a:r>
          </a:p>
          <a:p>
            <a:pPr lvl="1"/>
            <a:r>
              <a:rPr lang="en-US" dirty="0" smtClean="0"/>
              <a:t>OST will enable operators to more accurately predict storage levels to better manage movement of water through the reservoir system, and ultimately, to 9 million New Yorkers.</a:t>
            </a:r>
          </a:p>
          <a:p>
            <a:pPr lvl="1"/>
            <a:r>
              <a:rPr lang="en-US" i="1" dirty="0" smtClean="0"/>
              <a:t>"We look forward to collaboration with NYCDEP.  The NWS helps New York manage its regional water resources effectively by providing high-quality hydrologic data and forecasts. Implementation of OST holds great promise to strengthen this partnership.”  </a:t>
            </a:r>
            <a:r>
              <a:rPr lang="en-US" dirty="0" smtClean="0"/>
              <a:t>- </a:t>
            </a:r>
            <a:r>
              <a:rPr lang="en-US" sz="2100" dirty="0" smtClean="0"/>
              <a:t>Jack Hayes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Collaborative Research Model: </a:t>
            </a:r>
            <a:r>
              <a:rPr lang="en-US" i="1" u="sng" dirty="0" smtClean="0"/>
              <a:t>O2R2O</a:t>
            </a:r>
            <a:endParaRPr lang="en-US" i="1" u="sng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/>
              <a:t>O2R: Operations to Research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Planning: Survey Operational Forecasters</a:t>
            </a:r>
          </a:p>
          <a:p>
            <a:pPr lvl="1"/>
            <a:r>
              <a:rPr lang="en-US" dirty="0" smtClean="0"/>
              <a:t>What are the most challenging forecast scenarios?</a:t>
            </a:r>
          </a:p>
          <a:p>
            <a:pPr lvl="1"/>
            <a:r>
              <a:rPr lang="en-US" dirty="0" smtClean="0"/>
              <a:t>Where can research benefit operations?</a:t>
            </a:r>
          </a:p>
          <a:p>
            <a:pPr lvl="1"/>
            <a:r>
              <a:rPr lang="en-US" dirty="0" smtClean="0"/>
              <a:t>Communication – what new capabilities do researchers bring?</a:t>
            </a:r>
            <a:r>
              <a:rPr lang="en-US" sz="1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Development: Formulate hypotheses, science questions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Involvement: Collaborative interactions during research</a:t>
            </a:r>
          </a:p>
          <a:p>
            <a:pPr>
              <a:buNone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Collaborative Research Model: </a:t>
            </a:r>
            <a:r>
              <a:rPr lang="en-US" i="1" u="sng" dirty="0" smtClean="0"/>
              <a:t>O2R2O</a:t>
            </a:r>
            <a:endParaRPr lang="en-US" i="1" u="sng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90600"/>
            <a:ext cx="81534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i="1" dirty="0" smtClean="0"/>
              <a:t>R2O:  Research to Operations</a:t>
            </a:r>
          </a:p>
          <a:p>
            <a:pPr>
              <a:lnSpc>
                <a:spcPct val="160000"/>
              </a:lnSpc>
            </a:pPr>
            <a:r>
              <a:rPr lang="en-US" sz="2800" dirty="0" smtClean="0"/>
              <a:t>Step 1 – </a:t>
            </a:r>
            <a:r>
              <a:rPr lang="en-US" sz="3000" dirty="0" smtClean="0"/>
              <a:t>Discover &amp; Share </a:t>
            </a:r>
            <a:r>
              <a:rPr lang="en-US" sz="2800" i="1" dirty="0" smtClean="0"/>
              <a:t>(only the beginning)</a:t>
            </a:r>
          </a:p>
          <a:p>
            <a:pPr lvl="2">
              <a:spcBef>
                <a:spcPts val="0"/>
              </a:spcBef>
            </a:pPr>
            <a:r>
              <a:rPr lang="en-US" sz="2600" i="1" dirty="0" smtClean="0"/>
              <a:t>A paper is not the end product: rather it is only the beginning</a:t>
            </a:r>
          </a:p>
          <a:p>
            <a:pPr>
              <a:lnSpc>
                <a:spcPct val="160000"/>
              </a:lnSpc>
            </a:pPr>
            <a:r>
              <a:rPr lang="en-US" sz="2800" dirty="0" smtClean="0"/>
              <a:t>Step 2 – </a:t>
            </a:r>
            <a:r>
              <a:rPr lang="en-US" sz="3000" dirty="0" smtClean="0"/>
              <a:t>Demonstrate added value</a:t>
            </a:r>
            <a:r>
              <a:rPr lang="en-US" sz="2800" dirty="0" smtClean="0"/>
              <a:t> </a:t>
            </a:r>
            <a:r>
              <a:rPr lang="en-US" sz="2800" i="1" dirty="0" smtClean="0"/>
              <a:t>(so what? show me!)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600" i="1" dirty="0" smtClean="0"/>
              <a:t>Forecasters won’t use discovery until added value has been demonstrated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800" dirty="0" smtClean="0"/>
              <a:t>Step 3 – </a:t>
            </a:r>
            <a:r>
              <a:rPr lang="en-US" sz="3000" dirty="0" smtClean="0"/>
              <a:t>Operational Implementation </a:t>
            </a:r>
            <a:r>
              <a:rPr lang="en-US" sz="2800" i="1" dirty="0" smtClean="0"/>
              <a:t>(practical?)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600" i="1" dirty="0" smtClean="0"/>
              <a:t>User friendly, reliable, &amp; efficient accessibility is a must</a:t>
            </a:r>
            <a:r>
              <a:rPr lang="en-US" i="1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sz="2800" dirty="0" smtClean="0"/>
              <a:t>Step 4 – </a:t>
            </a:r>
            <a:r>
              <a:rPr lang="en-US" sz="3300" dirty="0" smtClean="0"/>
              <a:t>Mastery </a:t>
            </a:r>
            <a:r>
              <a:rPr lang="en-US" sz="2800" i="1" dirty="0" smtClean="0"/>
              <a:t>(by all, not just a few)</a:t>
            </a:r>
          </a:p>
          <a:p>
            <a:pPr lvl="2">
              <a:spcBef>
                <a:spcPts val="0"/>
              </a:spcBef>
            </a:pPr>
            <a:r>
              <a:rPr lang="en-US" sz="2600" i="1" dirty="0" smtClean="0"/>
              <a:t>Training &amp; QC ensuring the effective utilization of discovery by the entire forecast staff is required.</a:t>
            </a:r>
          </a:p>
          <a:p>
            <a:pPr>
              <a:lnSpc>
                <a:spcPct val="170000"/>
              </a:lnSpc>
            </a:pPr>
            <a:r>
              <a:rPr lang="en-US" sz="2800" dirty="0" smtClean="0"/>
              <a:t>Step 5 – </a:t>
            </a:r>
            <a:r>
              <a:rPr lang="en-US" sz="3300" dirty="0" smtClean="0"/>
              <a:t>Periodical review </a:t>
            </a:r>
            <a:r>
              <a:rPr lang="en-US" sz="2800" i="1" dirty="0" smtClean="0"/>
              <a:t>(a necessity)</a:t>
            </a:r>
          </a:p>
          <a:p>
            <a:pPr lvl="2">
              <a:spcBef>
                <a:spcPts val="0"/>
              </a:spcBef>
            </a:pPr>
            <a:r>
              <a:rPr lang="en-US" sz="2600" i="1" dirty="0" smtClean="0"/>
              <a:t>Periodical review for the staff at least seasonal necessity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1148</TotalTime>
  <Words>429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Collaborative Opportunities</vt:lpstr>
      <vt:lpstr>Outline</vt:lpstr>
      <vt:lpstr>Funding Opportunities</vt:lpstr>
      <vt:lpstr>Collaborative Organizations</vt:lpstr>
      <vt:lpstr>CHPS</vt:lpstr>
      <vt:lpstr>Collaborative Research Model: O2R2O</vt:lpstr>
      <vt:lpstr>Collaborative Research Model: O2R2O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</dc:title>
  <dc:creator>paula.cognitore</dc:creator>
  <cp:lastModifiedBy>NOAA NWS ERH</cp:lastModifiedBy>
  <cp:revision>83</cp:revision>
  <dcterms:created xsi:type="dcterms:W3CDTF">2010-03-17T03:48:48Z</dcterms:created>
  <dcterms:modified xsi:type="dcterms:W3CDTF">2010-06-01T00:32:32Z</dcterms:modified>
</cp:coreProperties>
</file>